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8"/>
  </p:notesMasterIdLst>
  <p:sldIdLst>
    <p:sldId id="256" r:id="rId2"/>
    <p:sldId id="257" r:id="rId3"/>
    <p:sldId id="258" r:id="rId4"/>
    <p:sldId id="264" r:id="rId5"/>
    <p:sldId id="265" r:id="rId6"/>
    <p:sldId id="261" r:id="rId7"/>
    <p:sldId id="263" r:id="rId8"/>
    <p:sldId id="262" r:id="rId9"/>
    <p:sldId id="266" r:id="rId10"/>
    <p:sldId id="267" r:id="rId11"/>
    <p:sldId id="270" r:id="rId12"/>
    <p:sldId id="268" r:id="rId13"/>
    <p:sldId id="269" r:id="rId14"/>
    <p:sldId id="271" r:id="rId15"/>
    <p:sldId id="272" r:id="rId16"/>
    <p:sldId id="273"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0" d="100"/>
          <a:sy n="60" d="100"/>
        </p:scale>
        <p:origin x="-67" y="-37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E2A9EF-2255-458D-BAC2-7E0A0ADC97FA}" type="datetimeFigureOut">
              <a:rPr lang="en-US" smtClean="0"/>
              <a:pPr/>
              <a:t>4/23/2012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5DE60D0-0608-4C96-B155-392630F4E1B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DE60D0-0608-4C96-B155-392630F4E1BD}"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DE60D0-0608-4C96-B155-392630F4E1BD}"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DE60D0-0608-4C96-B155-392630F4E1BD}"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DE60D0-0608-4C96-B155-392630F4E1BD}"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DE60D0-0608-4C96-B155-392630F4E1BD}"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DE60D0-0608-4C96-B155-392630F4E1BD}"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DE60D0-0608-4C96-B155-392630F4E1BD}"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DE60D0-0608-4C96-B155-392630F4E1BD}"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DE60D0-0608-4C96-B155-392630F4E1BD}"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CDA48C33-6CDF-4D86-8880-A89EA8FEDCC3}" type="datetimeFigureOut">
              <a:rPr lang="en-US" smtClean="0"/>
              <a:pPr/>
              <a:t>4/23/2012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FF969F01-EC7F-49CB-BB57-EE3387CE555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DA48C33-6CDF-4D86-8880-A89EA8FEDCC3}" type="datetimeFigureOut">
              <a:rPr lang="en-US" smtClean="0"/>
              <a:pPr/>
              <a:t>4/23/2012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969F01-EC7F-49CB-BB57-EE3387CE555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DA48C33-6CDF-4D86-8880-A89EA8FEDCC3}" type="datetimeFigureOut">
              <a:rPr lang="en-US" smtClean="0"/>
              <a:pPr/>
              <a:t>4/23/2012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969F01-EC7F-49CB-BB57-EE3387CE555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DA48C33-6CDF-4D86-8880-A89EA8FEDCC3}" type="datetimeFigureOut">
              <a:rPr lang="en-US" smtClean="0"/>
              <a:pPr/>
              <a:t>4/23/2012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969F01-EC7F-49CB-BB57-EE3387CE555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DA48C33-6CDF-4D86-8880-A89EA8FEDCC3}" type="datetimeFigureOut">
              <a:rPr lang="en-US" smtClean="0"/>
              <a:pPr/>
              <a:t>4/23/2012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969F01-EC7F-49CB-BB57-EE3387CE555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DA48C33-6CDF-4D86-8880-A89EA8FEDCC3}" type="datetimeFigureOut">
              <a:rPr lang="en-US" smtClean="0"/>
              <a:pPr/>
              <a:t>4/23/2012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969F01-EC7F-49CB-BB57-EE3387CE555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DA48C33-6CDF-4D86-8880-A89EA8FEDCC3}" type="datetimeFigureOut">
              <a:rPr lang="en-US" smtClean="0"/>
              <a:pPr/>
              <a:t>4/23/2012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F969F01-EC7F-49CB-BB57-EE3387CE555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DA48C33-6CDF-4D86-8880-A89EA8FEDCC3}" type="datetimeFigureOut">
              <a:rPr lang="en-US" smtClean="0"/>
              <a:pPr/>
              <a:t>4/23/2012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F969F01-EC7F-49CB-BB57-EE3387CE555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A48C33-6CDF-4D86-8880-A89EA8FEDCC3}" type="datetimeFigureOut">
              <a:rPr lang="en-US" smtClean="0"/>
              <a:pPr/>
              <a:t>4/23/2012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F969F01-EC7F-49CB-BB57-EE3387CE555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DA48C33-6CDF-4D86-8880-A89EA8FEDCC3}" type="datetimeFigureOut">
              <a:rPr lang="en-US" smtClean="0"/>
              <a:pPr/>
              <a:t>4/23/2012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969F01-EC7F-49CB-BB57-EE3387CE555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DA48C33-6CDF-4D86-8880-A89EA8FEDCC3}" type="datetimeFigureOut">
              <a:rPr lang="en-US" smtClean="0"/>
              <a:pPr/>
              <a:t>4/23/2012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FF969F01-EC7F-49CB-BB57-EE3387CE555D}"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DA48C33-6CDF-4D86-8880-A89EA8FEDCC3}" type="datetimeFigureOut">
              <a:rPr lang="en-US" smtClean="0"/>
              <a:pPr/>
              <a:t>4/23/2012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FF969F01-EC7F-49CB-BB57-EE3387CE555D}"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5.wmf"/><Relationship Id="rId5" Type="http://schemas.openxmlformats.org/officeDocument/2006/relationships/image" Target="../media/image4.jpeg"/><Relationship Id="rId4" Type="http://schemas.openxmlformats.org/officeDocument/2006/relationships/image" Target="../media/image3.wmf"/></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Accentuate the Negative</a:t>
            </a:r>
            <a:endParaRPr lang="en-US" dirty="0"/>
          </a:p>
        </p:txBody>
      </p:sp>
      <p:sp>
        <p:nvSpPr>
          <p:cNvPr id="3" name="Subtitle 2"/>
          <p:cNvSpPr>
            <a:spLocks noGrp="1"/>
          </p:cNvSpPr>
          <p:nvPr>
            <p:ph type="subTitle" idx="1"/>
          </p:nvPr>
        </p:nvSpPr>
        <p:spPr/>
        <p:txBody>
          <a:bodyPr/>
          <a:lstStyle/>
          <a:p>
            <a:r>
              <a:rPr lang="en-US" dirty="0" smtClean="0"/>
              <a:t>Integers and Rational Numbers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990600" y="1066800"/>
          <a:ext cx="7239000" cy="1219200"/>
        </p:xfrm>
        <a:graphic>
          <a:graphicData uri="http://schemas.openxmlformats.org/drawingml/2006/table">
            <a:tbl>
              <a:tblPr firstRow="1" bandRow="1">
                <a:tableStyleId>{5C22544A-7EE6-4342-B048-85BDC9FD1C3A}</a:tableStyleId>
              </a:tblPr>
              <a:tblGrid>
                <a:gridCol w="2667000"/>
                <a:gridCol w="2209800"/>
                <a:gridCol w="2362200"/>
              </a:tblGrid>
              <a:tr h="370840">
                <a:tc>
                  <a:txBody>
                    <a:bodyPr/>
                    <a:lstStyle/>
                    <a:p>
                      <a:pPr algn="ctr"/>
                      <a:r>
                        <a:rPr lang="en-US" sz="2000" dirty="0" smtClean="0"/>
                        <a:t>Super </a:t>
                      </a:r>
                    </a:p>
                    <a:p>
                      <a:pPr algn="ctr"/>
                      <a:r>
                        <a:rPr lang="en-US" sz="2000" dirty="0" smtClean="0"/>
                        <a:t>Brains</a:t>
                      </a:r>
                      <a:endParaRPr lang="en-US" sz="2000" dirty="0"/>
                    </a:p>
                  </a:txBody>
                  <a:tcPr/>
                </a:tc>
                <a:tc>
                  <a:txBody>
                    <a:bodyPr/>
                    <a:lstStyle/>
                    <a:p>
                      <a:pPr algn="ctr"/>
                      <a:r>
                        <a:rPr lang="en-US" sz="2000" dirty="0" smtClean="0"/>
                        <a:t>Rocket Scientists</a:t>
                      </a:r>
                      <a:endParaRPr lang="en-US" sz="2000" dirty="0"/>
                    </a:p>
                  </a:txBody>
                  <a:tcPr/>
                </a:tc>
                <a:tc>
                  <a:txBody>
                    <a:bodyPr/>
                    <a:lstStyle/>
                    <a:p>
                      <a:pPr algn="ctr"/>
                      <a:r>
                        <a:rPr lang="en-US" sz="2000" dirty="0" smtClean="0"/>
                        <a:t>Know-It-Alls</a:t>
                      </a:r>
                      <a:endParaRPr lang="en-US" sz="2000" dirty="0"/>
                    </a:p>
                  </a:txBody>
                  <a:tcPr/>
                </a:tc>
              </a:tr>
              <a:tr h="370840">
                <a:tc>
                  <a:txBody>
                    <a:bodyPr/>
                    <a:lstStyle/>
                    <a:p>
                      <a:pPr algn="ctr"/>
                      <a:r>
                        <a:rPr lang="en-US" sz="2800" dirty="0" smtClean="0"/>
                        <a:t>-300</a:t>
                      </a:r>
                      <a:endParaRPr lang="en-US" sz="2800" dirty="0"/>
                    </a:p>
                  </a:txBody>
                  <a:tcPr/>
                </a:tc>
                <a:tc>
                  <a:txBody>
                    <a:bodyPr/>
                    <a:lstStyle/>
                    <a:p>
                      <a:pPr algn="ctr"/>
                      <a:r>
                        <a:rPr lang="en-US" sz="2800" dirty="0" smtClean="0"/>
                        <a:t>150</a:t>
                      </a:r>
                      <a:endParaRPr lang="en-US" sz="2800" dirty="0"/>
                    </a:p>
                  </a:txBody>
                  <a:tcPr/>
                </a:tc>
                <a:tc>
                  <a:txBody>
                    <a:bodyPr/>
                    <a:lstStyle/>
                    <a:p>
                      <a:pPr algn="ctr"/>
                      <a:r>
                        <a:rPr lang="en-US" sz="2800" dirty="0" smtClean="0"/>
                        <a:t>-500</a:t>
                      </a:r>
                      <a:endParaRPr lang="en-US" sz="2800" dirty="0"/>
                    </a:p>
                  </a:txBody>
                  <a:tcPr/>
                </a:tc>
              </a:tr>
            </a:tbl>
          </a:graphicData>
        </a:graphic>
      </p:graphicFrame>
      <p:sp>
        <p:nvSpPr>
          <p:cNvPr id="5" name="TextBox 4"/>
          <p:cNvSpPr txBox="1"/>
          <p:nvPr/>
        </p:nvSpPr>
        <p:spPr>
          <a:xfrm>
            <a:off x="1371600" y="2438400"/>
            <a:ext cx="6781800" cy="3323987"/>
          </a:xfrm>
          <a:prstGeom prst="rect">
            <a:avLst/>
          </a:prstGeom>
          <a:noFill/>
        </p:spPr>
        <p:txBody>
          <a:bodyPr wrap="square" rtlCol="0">
            <a:spAutoFit/>
          </a:bodyPr>
          <a:lstStyle/>
          <a:p>
            <a:pPr indent="457200">
              <a:buFont typeface="Arial" pitchFamily="34" charset="0"/>
              <a:buChar char="•"/>
            </a:pPr>
            <a:r>
              <a:rPr lang="en-US" sz="3200" dirty="0" smtClean="0"/>
              <a:t>Which team has the highest score?</a:t>
            </a:r>
          </a:p>
          <a:p>
            <a:pPr indent="457200">
              <a:buFont typeface="Arial" pitchFamily="34" charset="0"/>
              <a:buChar char="•"/>
            </a:pPr>
            <a:r>
              <a:rPr lang="en-US" sz="3200" dirty="0" smtClean="0"/>
              <a:t>Which team has the lowest score?</a:t>
            </a:r>
          </a:p>
          <a:p>
            <a:pPr indent="457200">
              <a:buFont typeface="Arial" pitchFamily="34" charset="0"/>
              <a:buChar char="•"/>
            </a:pPr>
            <a:r>
              <a:rPr lang="en-US" sz="3200" dirty="0" smtClean="0"/>
              <a:t>What is the difference in points for</a:t>
            </a:r>
          </a:p>
          <a:p>
            <a:pPr indent="457200"/>
            <a:r>
              <a:rPr lang="en-US" sz="3200" dirty="0" smtClean="0"/>
              <a:t>each pair of teams?</a:t>
            </a:r>
          </a:p>
          <a:p>
            <a:pPr indent="457200">
              <a:buFont typeface="Arial" pitchFamily="34" charset="0"/>
              <a:buChar char="•"/>
            </a:pPr>
            <a:r>
              <a:rPr lang="en-US" sz="3200" dirty="0" smtClean="0"/>
              <a:t>How could each team reach its</a:t>
            </a:r>
          </a:p>
          <a:p>
            <a:pPr indent="457200"/>
            <a:r>
              <a:rPr lang="en-US" sz="3200" dirty="0" smtClean="0"/>
              <a:t>score?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990600" y="1828800"/>
          <a:ext cx="7239000" cy="1219200"/>
        </p:xfrm>
        <a:graphic>
          <a:graphicData uri="http://schemas.openxmlformats.org/drawingml/2006/table">
            <a:tbl>
              <a:tblPr firstRow="1" bandRow="1">
                <a:tableStyleId>{5C22544A-7EE6-4342-B048-85BDC9FD1C3A}</a:tableStyleId>
              </a:tblPr>
              <a:tblGrid>
                <a:gridCol w="2667000"/>
                <a:gridCol w="2209800"/>
                <a:gridCol w="2362200"/>
              </a:tblGrid>
              <a:tr h="370840">
                <a:tc>
                  <a:txBody>
                    <a:bodyPr/>
                    <a:lstStyle/>
                    <a:p>
                      <a:pPr algn="ctr"/>
                      <a:r>
                        <a:rPr lang="en-US" sz="2000" dirty="0" smtClean="0"/>
                        <a:t>Super </a:t>
                      </a:r>
                    </a:p>
                    <a:p>
                      <a:pPr algn="ctr"/>
                      <a:r>
                        <a:rPr lang="en-US" sz="2000" dirty="0" smtClean="0"/>
                        <a:t>Brains</a:t>
                      </a:r>
                      <a:endParaRPr lang="en-US" sz="2000" dirty="0"/>
                    </a:p>
                  </a:txBody>
                  <a:tcPr/>
                </a:tc>
                <a:tc>
                  <a:txBody>
                    <a:bodyPr/>
                    <a:lstStyle/>
                    <a:p>
                      <a:pPr algn="ctr"/>
                      <a:r>
                        <a:rPr lang="en-US" sz="2000" dirty="0" smtClean="0"/>
                        <a:t>Rocket Scientists</a:t>
                      </a:r>
                      <a:endParaRPr lang="en-US" sz="2000" dirty="0"/>
                    </a:p>
                  </a:txBody>
                  <a:tcPr/>
                </a:tc>
                <a:tc>
                  <a:txBody>
                    <a:bodyPr/>
                    <a:lstStyle/>
                    <a:p>
                      <a:pPr algn="ctr"/>
                      <a:r>
                        <a:rPr lang="en-US" sz="2000" dirty="0" smtClean="0"/>
                        <a:t>Know-It-Alls</a:t>
                      </a:r>
                      <a:endParaRPr lang="en-US" sz="2000" dirty="0"/>
                    </a:p>
                  </a:txBody>
                  <a:tcPr/>
                </a:tc>
              </a:tr>
              <a:tr h="370840">
                <a:tc>
                  <a:txBody>
                    <a:bodyPr/>
                    <a:lstStyle/>
                    <a:p>
                      <a:pPr algn="ctr"/>
                      <a:r>
                        <a:rPr lang="en-US" sz="2800" dirty="0" smtClean="0"/>
                        <a:t>-300</a:t>
                      </a:r>
                      <a:endParaRPr lang="en-US" sz="2800" dirty="0"/>
                    </a:p>
                  </a:txBody>
                  <a:tcPr/>
                </a:tc>
                <a:tc>
                  <a:txBody>
                    <a:bodyPr/>
                    <a:lstStyle/>
                    <a:p>
                      <a:pPr algn="ctr"/>
                      <a:r>
                        <a:rPr lang="en-US" sz="2800" dirty="0" smtClean="0"/>
                        <a:t>150</a:t>
                      </a:r>
                      <a:endParaRPr lang="en-US" sz="2800" dirty="0"/>
                    </a:p>
                  </a:txBody>
                  <a:tcPr/>
                </a:tc>
                <a:tc>
                  <a:txBody>
                    <a:bodyPr/>
                    <a:lstStyle/>
                    <a:p>
                      <a:pPr algn="ctr"/>
                      <a:r>
                        <a:rPr lang="en-US" sz="2800" dirty="0" smtClean="0"/>
                        <a:t>-500</a:t>
                      </a:r>
                      <a:endParaRPr lang="en-US" sz="2800" dirty="0"/>
                    </a:p>
                  </a:txBody>
                  <a:tcPr/>
                </a:tc>
              </a:tr>
            </a:tbl>
          </a:graphicData>
        </a:graphic>
      </p:graphicFrame>
      <p:sp>
        <p:nvSpPr>
          <p:cNvPr id="6" name="TextBox 5"/>
          <p:cNvSpPr txBox="1"/>
          <p:nvPr/>
        </p:nvSpPr>
        <p:spPr>
          <a:xfrm>
            <a:off x="609600" y="914400"/>
            <a:ext cx="8153400" cy="830997"/>
          </a:xfrm>
          <a:prstGeom prst="rect">
            <a:avLst/>
          </a:prstGeom>
          <a:noFill/>
        </p:spPr>
        <p:txBody>
          <a:bodyPr wrap="square" rtlCol="0">
            <a:spAutoFit/>
          </a:bodyPr>
          <a:lstStyle/>
          <a:p>
            <a:pPr algn="ctr"/>
            <a:r>
              <a:rPr lang="en-US" sz="2400" dirty="0" smtClean="0"/>
              <a:t>Write number sentences to represent each sequence of points. Start with the current score for each team.</a:t>
            </a:r>
            <a:endParaRPr lang="en-US" sz="2400" dirty="0"/>
          </a:p>
        </p:txBody>
      </p:sp>
      <p:pic>
        <p:nvPicPr>
          <p:cNvPr id="3074" name="Picture 2"/>
          <p:cNvPicPr>
            <a:picLocks noChangeAspect="1" noChangeArrowheads="1"/>
          </p:cNvPicPr>
          <p:nvPr/>
        </p:nvPicPr>
        <p:blipFill>
          <a:blip r:embed="rId2"/>
          <a:srcRect l="19063" t="37500" r="14375" b="32500"/>
          <a:stretch>
            <a:fillRect/>
          </a:stretch>
        </p:blipFill>
        <p:spPr bwMode="auto">
          <a:xfrm>
            <a:off x="914400" y="3352800"/>
            <a:ext cx="7439025" cy="2514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990600" y="1828800"/>
          <a:ext cx="7239000" cy="1219200"/>
        </p:xfrm>
        <a:graphic>
          <a:graphicData uri="http://schemas.openxmlformats.org/drawingml/2006/table">
            <a:tbl>
              <a:tblPr firstRow="1" bandRow="1">
                <a:tableStyleId>{5C22544A-7EE6-4342-B048-85BDC9FD1C3A}</a:tableStyleId>
              </a:tblPr>
              <a:tblGrid>
                <a:gridCol w="2667000"/>
                <a:gridCol w="2209800"/>
                <a:gridCol w="2362200"/>
              </a:tblGrid>
              <a:tr h="370840">
                <a:tc>
                  <a:txBody>
                    <a:bodyPr/>
                    <a:lstStyle/>
                    <a:p>
                      <a:pPr algn="ctr"/>
                      <a:r>
                        <a:rPr lang="en-US" sz="2000" dirty="0" smtClean="0"/>
                        <a:t>Super </a:t>
                      </a:r>
                    </a:p>
                    <a:p>
                      <a:pPr algn="ctr"/>
                      <a:r>
                        <a:rPr lang="en-US" sz="2000" dirty="0" smtClean="0"/>
                        <a:t>Brains</a:t>
                      </a:r>
                      <a:endParaRPr lang="en-US" sz="2000" dirty="0"/>
                    </a:p>
                  </a:txBody>
                  <a:tcPr/>
                </a:tc>
                <a:tc>
                  <a:txBody>
                    <a:bodyPr/>
                    <a:lstStyle/>
                    <a:p>
                      <a:pPr algn="ctr"/>
                      <a:r>
                        <a:rPr lang="en-US" sz="2000" dirty="0" smtClean="0"/>
                        <a:t>Rocket Scientists</a:t>
                      </a:r>
                      <a:endParaRPr lang="en-US" sz="2000" dirty="0"/>
                    </a:p>
                  </a:txBody>
                  <a:tcPr/>
                </a:tc>
                <a:tc>
                  <a:txBody>
                    <a:bodyPr/>
                    <a:lstStyle/>
                    <a:p>
                      <a:pPr algn="ctr"/>
                      <a:r>
                        <a:rPr lang="en-US" sz="2000" dirty="0" smtClean="0"/>
                        <a:t>Know-It-Alls</a:t>
                      </a:r>
                      <a:endParaRPr lang="en-US" sz="2000" dirty="0"/>
                    </a:p>
                  </a:txBody>
                  <a:tcPr/>
                </a:tc>
              </a:tr>
              <a:tr h="370840">
                <a:tc>
                  <a:txBody>
                    <a:bodyPr/>
                    <a:lstStyle/>
                    <a:p>
                      <a:pPr algn="ctr"/>
                      <a:r>
                        <a:rPr lang="en-US" sz="2800" dirty="0" smtClean="0"/>
                        <a:t>-300</a:t>
                      </a:r>
                      <a:endParaRPr lang="en-US" sz="2800" dirty="0"/>
                    </a:p>
                  </a:txBody>
                  <a:tcPr/>
                </a:tc>
                <a:tc>
                  <a:txBody>
                    <a:bodyPr/>
                    <a:lstStyle/>
                    <a:p>
                      <a:pPr algn="ctr"/>
                      <a:r>
                        <a:rPr lang="en-US" sz="2800" dirty="0" smtClean="0"/>
                        <a:t>150</a:t>
                      </a:r>
                      <a:endParaRPr lang="en-US" sz="2800" dirty="0"/>
                    </a:p>
                  </a:txBody>
                  <a:tcPr/>
                </a:tc>
                <a:tc>
                  <a:txBody>
                    <a:bodyPr/>
                    <a:lstStyle/>
                    <a:p>
                      <a:pPr algn="ctr"/>
                      <a:r>
                        <a:rPr lang="en-US" sz="2800" dirty="0" smtClean="0"/>
                        <a:t>-500</a:t>
                      </a:r>
                      <a:endParaRPr lang="en-US" sz="2800" dirty="0"/>
                    </a:p>
                  </a:txBody>
                  <a:tcPr/>
                </a:tc>
              </a:tr>
            </a:tbl>
          </a:graphicData>
        </a:graphic>
      </p:graphicFrame>
      <p:pic>
        <p:nvPicPr>
          <p:cNvPr id="1026" name="Picture 2"/>
          <p:cNvPicPr>
            <a:picLocks noChangeAspect="1" noChangeArrowheads="1"/>
          </p:cNvPicPr>
          <p:nvPr/>
        </p:nvPicPr>
        <p:blipFill>
          <a:blip r:embed="rId2"/>
          <a:srcRect l="20000" t="37500" r="58438" b="32500"/>
          <a:stretch>
            <a:fillRect/>
          </a:stretch>
        </p:blipFill>
        <p:spPr bwMode="auto">
          <a:xfrm>
            <a:off x="571500" y="3429000"/>
            <a:ext cx="2628900" cy="2743200"/>
          </a:xfrm>
          <a:prstGeom prst="rect">
            <a:avLst/>
          </a:prstGeom>
          <a:noFill/>
          <a:ln w="9525">
            <a:noFill/>
            <a:miter lim="800000"/>
            <a:headEnd/>
            <a:tailEnd/>
          </a:ln>
          <a:effectLst/>
        </p:spPr>
      </p:pic>
      <p:sp>
        <p:nvSpPr>
          <p:cNvPr id="6" name="TextBox 5"/>
          <p:cNvSpPr txBox="1"/>
          <p:nvPr/>
        </p:nvSpPr>
        <p:spPr>
          <a:xfrm>
            <a:off x="609600" y="914400"/>
            <a:ext cx="8153400" cy="830997"/>
          </a:xfrm>
          <a:prstGeom prst="rect">
            <a:avLst/>
          </a:prstGeom>
          <a:noFill/>
        </p:spPr>
        <p:txBody>
          <a:bodyPr wrap="square" rtlCol="0">
            <a:spAutoFit/>
          </a:bodyPr>
          <a:lstStyle/>
          <a:p>
            <a:pPr algn="ctr"/>
            <a:r>
              <a:rPr lang="en-US" sz="2400" dirty="0" smtClean="0"/>
              <a:t>Write number sentences to represent each sequence of points. Start with the current score for each team.</a:t>
            </a:r>
            <a:endParaRPr lang="en-US" sz="24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990600" y="1828800"/>
          <a:ext cx="7239000" cy="1219200"/>
        </p:xfrm>
        <a:graphic>
          <a:graphicData uri="http://schemas.openxmlformats.org/drawingml/2006/table">
            <a:tbl>
              <a:tblPr firstRow="1" bandRow="1">
                <a:tableStyleId>{5C22544A-7EE6-4342-B048-85BDC9FD1C3A}</a:tableStyleId>
              </a:tblPr>
              <a:tblGrid>
                <a:gridCol w="2667000"/>
                <a:gridCol w="2209800"/>
                <a:gridCol w="2362200"/>
              </a:tblGrid>
              <a:tr h="370840">
                <a:tc>
                  <a:txBody>
                    <a:bodyPr/>
                    <a:lstStyle/>
                    <a:p>
                      <a:pPr algn="ctr"/>
                      <a:r>
                        <a:rPr lang="en-US" sz="2000" dirty="0" smtClean="0"/>
                        <a:t>Super </a:t>
                      </a:r>
                    </a:p>
                    <a:p>
                      <a:pPr algn="ctr"/>
                      <a:r>
                        <a:rPr lang="en-US" sz="2000" dirty="0" smtClean="0"/>
                        <a:t>Brains</a:t>
                      </a:r>
                      <a:endParaRPr lang="en-US" sz="2000" dirty="0"/>
                    </a:p>
                  </a:txBody>
                  <a:tcPr/>
                </a:tc>
                <a:tc>
                  <a:txBody>
                    <a:bodyPr/>
                    <a:lstStyle/>
                    <a:p>
                      <a:pPr algn="ctr"/>
                      <a:r>
                        <a:rPr lang="en-US" sz="2000" dirty="0" smtClean="0"/>
                        <a:t>Rocket Scientists</a:t>
                      </a:r>
                      <a:endParaRPr lang="en-US" sz="2000" dirty="0"/>
                    </a:p>
                  </a:txBody>
                  <a:tcPr/>
                </a:tc>
                <a:tc>
                  <a:txBody>
                    <a:bodyPr/>
                    <a:lstStyle/>
                    <a:p>
                      <a:pPr algn="ctr"/>
                      <a:r>
                        <a:rPr lang="en-US" sz="2000" dirty="0" smtClean="0"/>
                        <a:t>Know-It-Alls</a:t>
                      </a:r>
                      <a:endParaRPr lang="en-US" sz="2000" dirty="0"/>
                    </a:p>
                  </a:txBody>
                  <a:tcPr/>
                </a:tc>
              </a:tr>
              <a:tr h="370840">
                <a:tc>
                  <a:txBody>
                    <a:bodyPr/>
                    <a:lstStyle/>
                    <a:p>
                      <a:pPr algn="ctr"/>
                      <a:r>
                        <a:rPr lang="en-US" sz="2800" dirty="0" smtClean="0"/>
                        <a:t>-300</a:t>
                      </a:r>
                      <a:endParaRPr lang="en-US" sz="2800" dirty="0"/>
                    </a:p>
                  </a:txBody>
                  <a:tcPr/>
                </a:tc>
                <a:tc>
                  <a:txBody>
                    <a:bodyPr/>
                    <a:lstStyle/>
                    <a:p>
                      <a:pPr algn="ctr"/>
                      <a:r>
                        <a:rPr lang="en-US" sz="2800" dirty="0" smtClean="0"/>
                        <a:t>150</a:t>
                      </a:r>
                      <a:endParaRPr lang="en-US" sz="2800" dirty="0"/>
                    </a:p>
                  </a:txBody>
                  <a:tcPr/>
                </a:tc>
                <a:tc>
                  <a:txBody>
                    <a:bodyPr/>
                    <a:lstStyle/>
                    <a:p>
                      <a:pPr algn="ctr"/>
                      <a:r>
                        <a:rPr lang="en-US" sz="2800" dirty="0" smtClean="0"/>
                        <a:t>-500</a:t>
                      </a:r>
                      <a:endParaRPr lang="en-US" sz="2800" dirty="0"/>
                    </a:p>
                  </a:txBody>
                  <a:tcPr/>
                </a:tc>
              </a:tr>
            </a:tbl>
          </a:graphicData>
        </a:graphic>
      </p:graphicFrame>
      <p:sp>
        <p:nvSpPr>
          <p:cNvPr id="6" name="TextBox 5"/>
          <p:cNvSpPr txBox="1"/>
          <p:nvPr/>
        </p:nvSpPr>
        <p:spPr>
          <a:xfrm>
            <a:off x="609600" y="914400"/>
            <a:ext cx="8153400" cy="830997"/>
          </a:xfrm>
          <a:prstGeom prst="rect">
            <a:avLst/>
          </a:prstGeom>
          <a:noFill/>
        </p:spPr>
        <p:txBody>
          <a:bodyPr wrap="square" rtlCol="0">
            <a:spAutoFit/>
          </a:bodyPr>
          <a:lstStyle/>
          <a:p>
            <a:pPr algn="ctr"/>
            <a:r>
              <a:rPr lang="en-US" sz="2400" dirty="0" smtClean="0"/>
              <a:t>Write number sentences to represent each sequence of points. Start with the current score for each team.</a:t>
            </a:r>
            <a:endParaRPr lang="en-US" sz="2400" dirty="0"/>
          </a:p>
        </p:txBody>
      </p:sp>
      <p:pic>
        <p:nvPicPr>
          <p:cNvPr id="2050" name="Picture 2"/>
          <p:cNvPicPr>
            <a:picLocks noChangeAspect="1" noChangeArrowheads="1"/>
          </p:cNvPicPr>
          <p:nvPr/>
        </p:nvPicPr>
        <p:blipFill>
          <a:blip r:embed="rId2"/>
          <a:srcRect l="41563" t="37500" r="36875" b="32500"/>
          <a:stretch>
            <a:fillRect/>
          </a:stretch>
        </p:blipFill>
        <p:spPr bwMode="auto">
          <a:xfrm>
            <a:off x="990600" y="3352800"/>
            <a:ext cx="2644775" cy="275976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990600" y="1828800"/>
          <a:ext cx="7239000" cy="1219200"/>
        </p:xfrm>
        <a:graphic>
          <a:graphicData uri="http://schemas.openxmlformats.org/drawingml/2006/table">
            <a:tbl>
              <a:tblPr firstRow="1" bandRow="1">
                <a:tableStyleId>{5C22544A-7EE6-4342-B048-85BDC9FD1C3A}</a:tableStyleId>
              </a:tblPr>
              <a:tblGrid>
                <a:gridCol w="2667000"/>
                <a:gridCol w="2209800"/>
                <a:gridCol w="2362200"/>
              </a:tblGrid>
              <a:tr h="370840">
                <a:tc>
                  <a:txBody>
                    <a:bodyPr/>
                    <a:lstStyle/>
                    <a:p>
                      <a:pPr algn="ctr"/>
                      <a:r>
                        <a:rPr lang="en-US" sz="2000" dirty="0" smtClean="0"/>
                        <a:t>Super </a:t>
                      </a:r>
                    </a:p>
                    <a:p>
                      <a:pPr algn="ctr"/>
                      <a:r>
                        <a:rPr lang="en-US" sz="2000" dirty="0" smtClean="0"/>
                        <a:t>Brains</a:t>
                      </a:r>
                      <a:endParaRPr lang="en-US" sz="2000" dirty="0"/>
                    </a:p>
                  </a:txBody>
                  <a:tcPr/>
                </a:tc>
                <a:tc>
                  <a:txBody>
                    <a:bodyPr/>
                    <a:lstStyle/>
                    <a:p>
                      <a:pPr algn="ctr"/>
                      <a:r>
                        <a:rPr lang="en-US" sz="2000" dirty="0" smtClean="0"/>
                        <a:t>Rocket Scientists</a:t>
                      </a:r>
                      <a:endParaRPr lang="en-US" sz="2000" dirty="0"/>
                    </a:p>
                  </a:txBody>
                  <a:tcPr/>
                </a:tc>
                <a:tc>
                  <a:txBody>
                    <a:bodyPr/>
                    <a:lstStyle/>
                    <a:p>
                      <a:pPr algn="ctr"/>
                      <a:r>
                        <a:rPr lang="en-US" sz="2000" dirty="0" smtClean="0"/>
                        <a:t>Know-It-Alls</a:t>
                      </a:r>
                      <a:endParaRPr lang="en-US" sz="2000" dirty="0"/>
                    </a:p>
                  </a:txBody>
                  <a:tcPr/>
                </a:tc>
              </a:tr>
              <a:tr h="370840">
                <a:tc>
                  <a:txBody>
                    <a:bodyPr/>
                    <a:lstStyle/>
                    <a:p>
                      <a:pPr algn="ctr"/>
                      <a:r>
                        <a:rPr lang="en-US" sz="2800" dirty="0" smtClean="0"/>
                        <a:t>-300</a:t>
                      </a:r>
                      <a:endParaRPr lang="en-US" sz="2800" dirty="0"/>
                    </a:p>
                  </a:txBody>
                  <a:tcPr/>
                </a:tc>
                <a:tc>
                  <a:txBody>
                    <a:bodyPr/>
                    <a:lstStyle/>
                    <a:p>
                      <a:pPr algn="ctr"/>
                      <a:r>
                        <a:rPr lang="en-US" sz="2800" dirty="0" smtClean="0"/>
                        <a:t>150</a:t>
                      </a:r>
                      <a:endParaRPr lang="en-US" sz="2800" dirty="0"/>
                    </a:p>
                  </a:txBody>
                  <a:tcPr/>
                </a:tc>
                <a:tc>
                  <a:txBody>
                    <a:bodyPr/>
                    <a:lstStyle/>
                    <a:p>
                      <a:pPr algn="ctr"/>
                      <a:r>
                        <a:rPr lang="en-US" sz="2800" dirty="0" smtClean="0"/>
                        <a:t>-500</a:t>
                      </a:r>
                      <a:endParaRPr lang="en-US" sz="2800" dirty="0"/>
                    </a:p>
                  </a:txBody>
                  <a:tcPr/>
                </a:tc>
              </a:tr>
            </a:tbl>
          </a:graphicData>
        </a:graphic>
      </p:graphicFrame>
      <p:sp>
        <p:nvSpPr>
          <p:cNvPr id="6" name="TextBox 5"/>
          <p:cNvSpPr txBox="1"/>
          <p:nvPr/>
        </p:nvSpPr>
        <p:spPr>
          <a:xfrm>
            <a:off x="609600" y="914400"/>
            <a:ext cx="8153400" cy="830997"/>
          </a:xfrm>
          <a:prstGeom prst="rect">
            <a:avLst/>
          </a:prstGeom>
          <a:noFill/>
        </p:spPr>
        <p:txBody>
          <a:bodyPr wrap="square" rtlCol="0">
            <a:spAutoFit/>
          </a:bodyPr>
          <a:lstStyle/>
          <a:p>
            <a:pPr algn="ctr"/>
            <a:r>
              <a:rPr lang="en-US" sz="2400" dirty="0" smtClean="0"/>
              <a:t>Write number sentences to represent each sequence of points. Start with the current score for each team.</a:t>
            </a:r>
            <a:endParaRPr lang="en-US" sz="2400" dirty="0"/>
          </a:p>
        </p:txBody>
      </p:sp>
      <p:pic>
        <p:nvPicPr>
          <p:cNvPr id="4098" name="Picture 2"/>
          <p:cNvPicPr>
            <a:picLocks noChangeAspect="1" noChangeArrowheads="1"/>
          </p:cNvPicPr>
          <p:nvPr/>
        </p:nvPicPr>
        <p:blipFill>
          <a:blip r:embed="rId2"/>
          <a:srcRect l="64063" t="37500" r="14375" b="31250"/>
          <a:stretch>
            <a:fillRect/>
          </a:stretch>
        </p:blipFill>
        <p:spPr bwMode="auto">
          <a:xfrm>
            <a:off x="609600" y="3326296"/>
            <a:ext cx="2968752" cy="322690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066800" y="1295400"/>
          <a:ext cx="7239000" cy="1219200"/>
        </p:xfrm>
        <a:graphic>
          <a:graphicData uri="http://schemas.openxmlformats.org/drawingml/2006/table">
            <a:tbl>
              <a:tblPr firstRow="1" bandRow="1">
                <a:tableStyleId>{5C22544A-7EE6-4342-B048-85BDC9FD1C3A}</a:tableStyleId>
              </a:tblPr>
              <a:tblGrid>
                <a:gridCol w="2667000"/>
                <a:gridCol w="2209800"/>
                <a:gridCol w="2362200"/>
              </a:tblGrid>
              <a:tr h="370840">
                <a:tc>
                  <a:txBody>
                    <a:bodyPr/>
                    <a:lstStyle/>
                    <a:p>
                      <a:pPr algn="ctr"/>
                      <a:r>
                        <a:rPr lang="en-US" sz="2000" dirty="0" smtClean="0"/>
                        <a:t>Super </a:t>
                      </a:r>
                    </a:p>
                    <a:p>
                      <a:pPr algn="ctr"/>
                      <a:r>
                        <a:rPr lang="en-US" sz="2000" dirty="0" smtClean="0"/>
                        <a:t>Brains</a:t>
                      </a:r>
                      <a:endParaRPr lang="en-US" sz="2000" dirty="0"/>
                    </a:p>
                  </a:txBody>
                  <a:tcPr/>
                </a:tc>
                <a:tc>
                  <a:txBody>
                    <a:bodyPr/>
                    <a:lstStyle/>
                    <a:p>
                      <a:pPr algn="ctr"/>
                      <a:r>
                        <a:rPr lang="en-US" sz="2000" dirty="0" smtClean="0"/>
                        <a:t>Rocket Scientists</a:t>
                      </a:r>
                      <a:endParaRPr lang="en-US" sz="2000" dirty="0"/>
                    </a:p>
                  </a:txBody>
                  <a:tcPr/>
                </a:tc>
                <a:tc>
                  <a:txBody>
                    <a:bodyPr/>
                    <a:lstStyle/>
                    <a:p>
                      <a:pPr algn="ctr"/>
                      <a:r>
                        <a:rPr lang="en-US" sz="2000" dirty="0" smtClean="0"/>
                        <a:t>Know-It-Alls</a:t>
                      </a:r>
                      <a:endParaRPr lang="en-US" sz="2000" dirty="0"/>
                    </a:p>
                  </a:txBody>
                  <a:tcPr/>
                </a:tc>
              </a:tr>
              <a:tr h="370840">
                <a:tc>
                  <a:txBody>
                    <a:bodyPr/>
                    <a:lstStyle/>
                    <a:p>
                      <a:pPr algn="ctr"/>
                      <a:r>
                        <a:rPr lang="en-US" sz="2800" dirty="0" smtClean="0"/>
                        <a:t>-150</a:t>
                      </a:r>
                      <a:endParaRPr lang="en-US" sz="2800" dirty="0"/>
                    </a:p>
                  </a:txBody>
                  <a:tcPr/>
                </a:tc>
                <a:tc>
                  <a:txBody>
                    <a:bodyPr/>
                    <a:lstStyle/>
                    <a:p>
                      <a:pPr algn="ctr"/>
                      <a:r>
                        <a:rPr lang="en-US" sz="2800" dirty="0" smtClean="0"/>
                        <a:t>-150</a:t>
                      </a:r>
                      <a:endParaRPr lang="en-US" sz="2800" dirty="0"/>
                    </a:p>
                  </a:txBody>
                  <a:tcPr/>
                </a:tc>
                <a:tc>
                  <a:txBody>
                    <a:bodyPr/>
                    <a:lstStyle/>
                    <a:p>
                      <a:pPr algn="ctr"/>
                      <a:r>
                        <a:rPr lang="en-US" sz="2800" dirty="0" smtClean="0"/>
                        <a:t>-600</a:t>
                      </a:r>
                      <a:endParaRPr lang="en-US" sz="2800" dirty="0"/>
                    </a:p>
                  </a:txBody>
                  <a:tcPr/>
                </a:tc>
              </a:tr>
            </a:tbl>
          </a:graphicData>
        </a:graphic>
      </p:graphicFrame>
      <p:sp>
        <p:nvSpPr>
          <p:cNvPr id="5" name="TextBox 4"/>
          <p:cNvSpPr txBox="1"/>
          <p:nvPr/>
        </p:nvSpPr>
        <p:spPr>
          <a:xfrm>
            <a:off x="1219200" y="3200400"/>
            <a:ext cx="7086600" cy="2554545"/>
          </a:xfrm>
          <a:prstGeom prst="rect">
            <a:avLst/>
          </a:prstGeom>
          <a:noFill/>
        </p:spPr>
        <p:txBody>
          <a:bodyPr wrap="square" rtlCol="0">
            <a:spAutoFit/>
          </a:bodyPr>
          <a:lstStyle/>
          <a:p>
            <a:pPr indent="457200">
              <a:buSzPct val="100000"/>
              <a:buFont typeface="Wingdings" pitchFamily="2" charset="2"/>
              <a:buChar char="§"/>
            </a:pPr>
            <a:r>
              <a:rPr lang="en-US" sz="3200" dirty="0" smtClean="0"/>
              <a:t>Now which team has the highest</a:t>
            </a:r>
          </a:p>
          <a:p>
            <a:pPr indent="457200">
              <a:buSzPct val="100000"/>
            </a:pPr>
            <a:r>
              <a:rPr lang="en-US" sz="3200" dirty="0" smtClean="0"/>
              <a:t>score?</a:t>
            </a:r>
          </a:p>
          <a:p>
            <a:pPr indent="457200">
              <a:buSzPct val="100000"/>
              <a:buFont typeface="Wingdings" pitchFamily="2" charset="2"/>
              <a:buChar char="§"/>
            </a:pPr>
            <a:r>
              <a:rPr lang="en-US" sz="3200" dirty="0" smtClean="0"/>
              <a:t>Which team has the lowest score?</a:t>
            </a:r>
          </a:p>
          <a:p>
            <a:pPr indent="457200">
              <a:buSzPct val="100000"/>
              <a:buFont typeface="Wingdings" pitchFamily="2" charset="2"/>
              <a:buChar char="§"/>
            </a:pPr>
            <a:r>
              <a:rPr lang="en-US" sz="3200" dirty="0" smtClean="0"/>
              <a:t>What is the difference in points for</a:t>
            </a:r>
          </a:p>
          <a:p>
            <a:pPr indent="457200">
              <a:buSzPct val="100000"/>
            </a:pPr>
            <a:r>
              <a:rPr lang="en-US" sz="3200" dirty="0" smtClean="0"/>
              <a:t>each pair of teams?</a:t>
            </a: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123" name="Picture 3"/>
          <p:cNvPicPr>
            <a:picLocks noGrp="1" noChangeAspect="1" noChangeArrowheads="1"/>
          </p:cNvPicPr>
          <p:nvPr>
            <p:ph idx="1"/>
          </p:nvPr>
        </p:nvPicPr>
        <p:blipFill>
          <a:blip r:embed="rId2"/>
          <a:srcRect l="14322" t="64231" r="21881" b="7993"/>
          <a:stretch>
            <a:fillRect/>
          </a:stretch>
        </p:blipFill>
        <p:spPr bwMode="auto">
          <a:xfrm>
            <a:off x="704849" y="2514600"/>
            <a:ext cx="8167689" cy="2667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5181600"/>
          </a:xfrm>
        </p:spPr>
        <p:txBody>
          <a:bodyPr>
            <a:normAutofit/>
          </a:bodyPr>
          <a:lstStyle/>
          <a:p>
            <a:r>
              <a:rPr lang="en-US" sz="3600" dirty="0" smtClean="0"/>
              <a:t>Most of the numbers you have worked with in math class this year have been greater than or equal to zero. However, numbers less than zero can provide important information. </a:t>
            </a:r>
          </a:p>
          <a:p>
            <a:endParaRPr lang="en-US" sz="3600" dirty="0" smtClean="0"/>
          </a:p>
          <a:p>
            <a:r>
              <a:rPr lang="en-US" sz="3600" dirty="0" smtClean="0"/>
              <a:t>Where have you see numbers less than zero outside of school?</a:t>
            </a:r>
            <a:endParaRPr lang="en-US" sz="3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Picture 2"/>
          <p:cNvPicPr>
            <a:picLocks noGrp="1" noChangeAspect="1" noChangeArrowheads="1"/>
          </p:cNvPicPr>
          <p:nvPr>
            <p:ph idx="1"/>
          </p:nvPr>
        </p:nvPicPr>
        <p:blipFill>
          <a:blip r:embed="rId3"/>
          <a:srcRect/>
          <a:stretch>
            <a:fillRect/>
          </a:stretch>
        </p:blipFill>
        <p:spPr>
          <a:xfrm>
            <a:off x="4724400" y="4038600"/>
            <a:ext cx="1954477" cy="2400891"/>
          </a:xfrm>
          <a:solidFill>
            <a:schemeClr val="accent1">
              <a:lumMod val="20000"/>
              <a:lumOff val="80000"/>
            </a:schemeClr>
          </a:solidFill>
        </p:spPr>
      </p:pic>
      <p:pic>
        <p:nvPicPr>
          <p:cNvPr id="1027" name="Picture 3" descr="C:\Program Files\Microsoft Office\MEDIA\CAGCAT10\j0285698.wmf"/>
          <p:cNvPicPr>
            <a:picLocks noChangeAspect="1" noChangeArrowheads="1"/>
          </p:cNvPicPr>
          <p:nvPr/>
        </p:nvPicPr>
        <p:blipFill>
          <a:blip r:embed="rId4"/>
          <a:srcRect/>
          <a:stretch>
            <a:fillRect/>
          </a:stretch>
        </p:blipFill>
        <p:spPr bwMode="auto">
          <a:xfrm>
            <a:off x="6705600" y="2438400"/>
            <a:ext cx="1707185" cy="1824228"/>
          </a:xfrm>
          <a:prstGeom prst="rect">
            <a:avLst/>
          </a:prstGeom>
          <a:noFill/>
        </p:spPr>
      </p:pic>
      <p:pic>
        <p:nvPicPr>
          <p:cNvPr id="1028" name="Picture 4" descr="C:\Users\Jeanne Simpson\Pictures\Microsoft Clip Organizer\j0401042.jpg"/>
          <p:cNvPicPr>
            <a:picLocks noChangeAspect="1" noChangeArrowheads="1"/>
          </p:cNvPicPr>
          <p:nvPr/>
        </p:nvPicPr>
        <p:blipFill>
          <a:blip r:embed="rId5" cstate="print"/>
          <a:srcRect/>
          <a:stretch>
            <a:fillRect/>
          </a:stretch>
        </p:blipFill>
        <p:spPr bwMode="auto">
          <a:xfrm>
            <a:off x="457200" y="1981200"/>
            <a:ext cx="3901440" cy="3121152"/>
          </a:xfrm>
          <a:prstGeom prst="rect">
            <a:avLst/>
          </a:prstGeom>
          <a:noFill/>
        </p:spPr>
      </p:pic>
      <p:pic>
        <p:nvPicPr>
          <p:cNvPr id="1029" name="Picture 5" descr="C:\Program Files\Microsoft Office\MEDIA\CAGCAT10\j0183168.wmf"/>
          <p:cNvPicPr>
            <a:picLocks noChangeAspect="1" noChangeArrowheads="1"/>
          </p:cNvPicPr>
          <p:nvPr/>
        </p:nvPicPr>
        <p:blipFill>
          <a:blip r:embed="rId6"/>
          <a:srcRect/>
          <a:stretch>
            <a:fillRect/>
          </a:stretch>
        </p:blipFill>
        <p:spPr bwMode="auto">
          <a:xfrm>
            <a:off x="4648200" y="2057400"/>
            <a:ext cx="1901038" cy="1666037"/>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50" name="Picture 2"/>
          <p:cNvPicPr>
            <a:picLocks noGrp="1" noChangeAspect="1" noChangeArrowheads="1"/>
          </p:cNvPicPr>
          <p:nvPr>
            <p:ph idx="1"/>
          </p:nvPr>
        </p:nvPicPr>
        <p:blipFill>
          <a:blip r:embed="rId3"/>
          <a:srcRect l="12911" t="27089" r="16815" b="15624"/>
          <a:stretch>
            <a:fillRect/>
          </a:stretch>
        </p:blipFill>
        <p:spPr bwMode="auto">
          <a:xfrm>
            <a:off x="533400" y="1905000"/>
            <a:ext cx="8215744" cy="37655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074" name="Picture 2"/>
          <p:cNvPicPr>
            <a:picLocks noGrp="1" noChangeAspect="1" noChangeArrowheads="1"/>
          </p:cNvPicPr>
          <p:nvPr>
            <p:ph idx="1"/>
          </p:nvPr>
        </p:nvPicPr>
        <p:blipFill>
          <a:blip r:embed="rId3"/>
          <a:srcRect l="15839" t="23617" r="20720" b="20832"/>
          <a:stretch>
            <a:fillRect/>
          </a:stretch>
        </p:blipFill>
        <p:spPr bwMode="auto">
          <a:xfrm>
            <a:off x="457200" y="1676400"/>
            <a:ext cx="8203406" cy="4038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4000" dirty="0" smtClean="0"/>
              <a:t>Numbers greater than zero are called </a:t>
            </a:r>
            <a:r>
              <a:rPr lang="en-US" sz="4000" dirty="0" smtClean="0">
                <a:solidFill>
                  <a:schemeClr val="accent1">
                    <a:lumMod val="75000"/>
                  </a:schemeClr>
                </a:solidFill>
              </a:rPr>
              <a:t>positive numbers</a:t>
            </a:r>
            <a:r>
              <a:rPr lang="en-US" sz="4000" dirty="0" smtClean="0"/>
              <a:t>. </a:t>
            </a:r>
          </a:p>
          <a:p>
            <a:endParaRPr lang="en-US" sz="4000" dirty="0" smtClean="0"/>
          </a:p>
          <a:p>
            <a:r>
              <a:rPr lang="en-US" sz="4000" dirty="0" smtClean="0"/>
              <a:t>Numbers less than zero are called </a:t>
            </a:r>
            <a:r>
              <a:rPr lang="en-US" sz="4000" dirty="0" smtClean="0">
                <a:solidFill>
                  <a:schemeClr val="accent1">
                    <a:lumMod val="75000"/>
                  </a:schemeClr>
                </a:solidFill>
              </a:rPr>
              <a:t>negative numbers</a:t>
            </a:r>
            <a:r>
              <a:rPr lang="en-US" sz="4000" dirty="0" smtClean="0"/>
              <a:t>. </a:t>
            </a:r>
            <a:endParaRPr lang="en-US" sz="4000" dirty="0"/>
          </a:p>
        </p:txBody>
      </p:sp>
      <p:sp>
        <p:nvSpPr>
          <p:cNvPr id="4" name="Rectangle 3"/>
          <p:cNvSpPr/>
          <p:nvPr/>
        </p:nvSpPr>
        <p:spPr>
          <a:xfrm>
            <a:off x="2209800" y="2667000"/>
            <a:ext cx="41148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685800" y="4724400"/>
            <a:ext cx="42672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grpId="0" nodeType="clickEffect">
                                  <p:stCondLst>
                                    <p:cond delay="0"/>
                                  </p:stCondLst>
                                  <p:childTnLst>
                                    <p:animEffect transition="out" filter="blinds(horizontal)">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3" presetClass="exit" presetSubtype="10" fill="hold" grpId="0" nodeType="clickEffect">
                                  <p:stCondLst>
                                    <p:cond delay="0"/>
                                  </p:stCondLst>
                                  <p:childTnLst>
                                    <p:animEffect transition="out" filter="blinds(horizontal)">
                                      <p:cBhvr>
                                        <p:cTn id="15" dur="500"/>
                                        <p:tgtEl>
                                          <p:spTgt spid="5"/>
                                        </p:tgtEl>
                                      </p:cBhvr>
                                    </p:animEffect>
                                    <p:set>
                                      <p:cBhvr>
                                        <p:cTn id="16"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dirty="0" smtClean="0">
                <a:solidFill>
                  <a:srgbClr val="FF0066"/>
                </a:solidFill>
              </a:rPr>
              <a:t>Playing</a:t>
            </a:r>
            <a:endParaRPr lang="en-US" sz="6600" dirty="0">
              <a:solidFill>
                <a:srgbClr val="FF0066"/>
              </a:solidFill>
            </a:endParaRPr>
          </a:p>
        </p:txBody>
      </p:sp>
      <p:sp>
        <p:nvSpPr>
          <p:cNvPr id="4" name="Content Placeholder 3"/>
          <p:cNvSpPr>
            <a:spLocks noGrp="1"/>
          </p:cNvSpPr>
          <p:nvPr>
            <p:ph idx="1"/>
          </p:nvPr>
        </p:nvSpPr>
        <p:spPr>
          <a:prstGeom prst="rect">
            <a:avLst/>
          </a:prstGeom>
          <a:noFill/>
        </p:spPr>
        <p:txBody>
          <a:bodyPr wrap="none">
            <a:prstTxWarp prst="textStop">
              <a:avLst/>
            </a:prstTxWarp>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buNone/>
              <a:defRPr/>
            </a:pPr>
            <a:r>
              <a:rPr lang="en-US" sz="5400" b="1" dirty="0">
                <a:ln w="11430"/>
                <a:solidFill>
                  <a:srgbClr val="FF0066"/>
                </a:solidFill>
                <a:effectLst>
                  <a:outerShdw blurRad="50800" dist="39000" dir="5460000" algn="tl">
                    <a:srgbClr val="000000">
                      <a:alpha val="38000"/>
                    </a:srgbClr>
                  </a:outerShdw>
                </a:effectLst>
              </a:rPr>
              <a:t>Math Fever!</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0"/>
            <a:ext cx="8229600" cy="2133600"/>
          </a:xfrm>
        </p:spPr>
        <p:txBody>
          <a:bodyPr>
            <a:normAutofit fontScale="90000"/>
          </a:bodyPr>
          <a:lstStyle/>
          <a:p>
            <a:r>
              <a:rPr lang="en-US" sz="3100" dirty="0" smtClean="0"/>
              <a:t/>
            </a:r>
            <a:br>
              <a:rPr lang="en-US" sz="3100" dirty="0" smtClean="0"/>
            </a:br>
            <a:r>
              <a:rPr lang="en-US" sz="3100" dirty="0" smtClean="0"/>
              <a:t/>
            </a:r>
            <a:br>
              <a:rPr lang="en-US" sz="3100" dirty="0" smtClean="0"/>
            </a:br>
            <a:r>
              <a:rPr lang="en-US" sz="3100" dirty="0" smtClean="0"/>
              <a:t>Ms. </a:t>
            </a:r>
            <a:r>
              <a:rPr lang="en-US" sz="3100" dirty="0" err="1" smtClean="0"/>
              <a:t>Bernoski’s</a:t>
            </a:r>
            <a:r>
              <a:rPr lang="en-US" sz="3100" dirty="0" smtClean="0"/>
              <a:t> math classes often play Math Fever, a game similar to a popular television show. Below each category name are five cards. The front of each card shows a point value. The back of each card has a question related to the category. Cards with higher point values have more difficult questions.</a:t>
            </a:r>
            <a:endParaRPr lang="en-US" dirty="0"/>
          </a:p>
        </p:txBody>
      </p:sp>
      <p:graphicFrame>
        <p:nvGraphicFramePr>
          <p:cNvPr id="5" name="Content Placeholder 4"/>
          <p:cNvGraphicFramePr>
            <a:graphicFrameLocks noGrp="1"/>
          </p:cNvGraphicFramePr>
          <p:nvPr>
            <p:ph idx="1"/>
          </p:nvPr>
        </p:nvGraphicFramePr>
        <p:xfrm>
          <a:off x="304800" y="3886200"/>
          <a:ext cx="8382000" cy="2738120"/>
        </p:xfrm>
        <a:graphic>
          <a:graphicData uri="http://schemas.openxmlformats.org/drawingml/2006/table">
            <a:tbl>
              <a:tblPr firstRow="1" bandRow="1">
                <a:tableStyleId>{5C22544A-7EE6-4342-B048-85BDC9FD1C3A}</a:tableStyleId>
              </a:tblPr>
              <a:tblGrid>
                <a:gridCol w="1397000"/>
                <a:gridCol w="1397000"/>
                <a:gridCol w="1397000"/>
                <a:gridCol w="1397000"/>
                <a:gridCol w="1397000"/>
                <a:gridCol w="1397000"/>
              </a:tblGrid>
              <a:tr h="370840">
                <a:tc>
                  <a:txBody>
                    <a:bodyPr/>
                    <a:lstStyle/>
                    <a:p>
                      <a:pPr algn="ctr"/>
                      <a:r>
                        <a:rPr lang="en-US" sz="1600" dirty="0" smtClean="0"/>
                        <a:t>Operations</a:t>
                      </a:r>
                      <a:r>
                        <a:rPr lang="en-US" sz="1600" baseline="0" dirty="0" smtClean="0"/>
                        <a:t> with  Fractions</a:t>
                      </a:r>
                      <a:endParaRPr lang="en-US" sz="1600" dirty="0"/>
                    </a:p>
                  </a:txBody>
                  <a:tcPr/>
                </a:tc>
                <a:tc>
                  <a:txBody>
                    <a:bodyPr/>
                    <a:lstStyle/>
                    <a:p>
                      <a:endParaRPr lang="en-US" dirty="0" smtClean="0"/>
                    </a:p>
                    <a:p>
                      <a:endParaRPr lang="en-US" dirty="0" smtClean="0"/>
                    </a:p>
                    <a:p>
                      <a:r>
                        <a:rPr lang="en-US" sz="1600" dirty="0" smtClean="0"/>
                        <a:t>Similarity</a:t>
                      </a:r>
                      <a:endParaRPr lang="en-US" sz="1600" dirty="0"/>
                    </a:p>
                  </a:txBody>
                  <a:tcPr/>
                </a:tc>
                <a:tc>
                  <a:txBody>
                    <a:bodyPr/>
                    <a:lstStyle/>
                    <a:p>
                      <a:endParaRPr lang="en-US" sz="1600" dirty="0" smtClean="0"/>
                    </a:p>
                    <a:p>
                      <a:endParaRPr lang="en-US" sz="1600" dirty="0" smtClean="0"/>
                    </a:p>
                    <a:p>
                      <a:r>
                        <a:rPr lang="en-US" sz="1600" dirty="0" smtClean="0"/>
                        <a:t>Probability</a:t>
                      </a:r>
                      <a:endParaRPr lang="en-US" sz="1600" dirty="0"/>
                    </a:p>
                  </a:txBody>
                  <a:tcPr/>
                </a:tc>
                <a:tc>
                  <a:txBody>
                    <a:bodyPr/>
                    <a:lstStyle/>
                    <a:p>
                      <a:pPr algn="ctr"/>
                      <a:endParaRPr lang="en-US" sz="1600" dirty="0" smtClean="0"/>
                    </a:p>
                    <a:p>
                      <a:pPr algn="ctr"/>
                      <a:r>
                        <a:rPr lang="en-US" sz="1600" dirty="0" smtClean="0"/>
                        <a:t>Area and Perimeter</a:t>
                      </a:r>
                      <a:endParaRPr lang="en-US" sz="1600" dirty="0"/>
                    </a:p>
                  </a:txBody>
                  <a:tcPr/>
                </a:tc>
                <a:tc>
                  <a:txBody>
                    <a:bodyPr/>
                    <a:lstStyle/>
                    <a:p>
                      <a:pPr algn="ctr"/>
                      <a:endParaRPr lang="en-US" sz="1600" dirty="0" smtClean="0"/>
                    </a:p>
                    <a:p>
                      <a:pPr algn="ctr"/>
                      <a:r>
                        <a:rPr lang="en-US" sz="1600" dirty="0" smtClean="0"/>
                        <a:t>Tiling the Plane</a:t>
                      </a:r>
                      <a:endParaRPr lang="en-US" sz="1600" dirty="0"/>
                    </a:p>
                  </a:txBody>
                  <a:tcPr/>
                </a:tc>
                <a:tc>
                  <a:txBody>
                    <a:bodyPr/>
                    <a:lstStyle/>
                    <a:p>
                      <a:pPr algn="ctr"/>
                      <a:endParaRPr lang="en-US" sz="1600" dirty="0" smtClean="0"/>
                    </a:p>
                    <a:p>
                      <a:pPr algn="ctr"/>
                      <a:r>
                        <a:rPr lang="en-US" sz="1600" dirty="0" smtClean="0"/>
                        <a:t>Factors</a:t>
                      </a:r>
                      <a:r>
                        <a:rPr lang="en-US" sz="1600" baseline="0" dirty="0" smtClean="0"/>
                        <a:t> and Multiples</a:t>
                      </a:r>
                      <a:endParaRPr lang="en-US" sz="1600" dirty="0"/>
                    </a:p>
                  </a:txBody>
                  <a:tcPr/>
                </a:tc>
              </a:tr>
              <a:tr h="370840">
                <a:tc>
                  <a:txBody>
                    <a:bodyPr/>
                    <a:lstStyle/>
                    <a:p>
                      <a:pPr algn="ctr"/>
                      <a:r>
                        <a:rPr lang="en-US" dirty="0" smtClean="0"/>
                        <a:t>50</a:t>
                      </a:r>
                      <a:endParaRPr lang="en-US" dirty="0"/>
                    </a:p>
                  </a:txBody>
                  <a:tcPr/>
                </a:tc>
                <a:tc>
                  <a:txBody>
                    <a:bodyPr/>
                    <a:lstStyle/>
                    <a:p>
                      <a:pPr algn="ctr"/>
                      <a:r>
                        <a:rPr lang="en-US" dirty="0" smtClean="0"/>
                        <a:t>50</a:t>
                      </a:r>
                      <a:endParaRPr lang="en-US" dirty="0"/>
                    </a:p>
                  </a:txBody>
                  <a:tcPr/>
                </a:tc>
                <a:tc>
                  <a:txBody>
                    <a:bodyPr/>
                    <a:lstStyle/>
                    <a:p>
                      <a:pPr algn="ctr"/>
                      <a:r>
                        <a:rPr lang="en-US" dirty="0" smtClean="0"/>
                        <a:t>50</a:t>
                      </a:r>
                      <a:endParaRPr lang="en-US" dirty="0"/>
                    </a:p>
                  </a:txBody>
                  <a:tcPr/>
                </a:tc>
                <a:tc>
                  <a:txBody>
                    <a:bodyPr/>
                    <a:lstStyle/>
                    <a:p>
                      <a:pPr algn="ctr"/>
                      <a:r>
                        <a:rPr lang="en-US" dirty="0" smtClean="0"/>
                        <a:t>50</a:t>
                      </a:r>
                      <a:endParaRPr lang="en-US" dirty="0"/>
                    </a:p>
                  </a:txBody>
                  <a:tcPr/>
                </a:tc>
                <a:tc>
                  <a:txBody>
                    <a:bodyPr/>
                    <a:lstStyle/>
                    <a:p>
                      <a:pPr algn="ctr"/>
                      <a:r>
                        <a:rPr lang="en-US" dirty="0" smtClean="0"/>
                        <a:t>50</a:t>
                      </a:r>
                      <a:endParaRPr lang="en-US" dirty="0"/>
                    </a:p>
                  </a:txBody>
                  <a:tcPr/>
                </a:tc>
                <a:tc>
                  <a:txBody>
                    <a:bodyPr/>
                    <a:lstStyle/>
                    <a:p>
                      <a:pPr algn="ctr"/>
                      <a:r>
                        <a:rPr lang="en-US" dirty="0" smtClean="0"/>
                        <a:t>50</a:t>
                      </a:r>
                      <a:endParaRPr lang="en-US" dirty="0"/>
                    </a:p>
                  </a:txBody>
                  <a:tcPr/>
                </a:tc>
              </a:tr>
              <a:tr h="370840">
                <a:tc>
                  <a:txBody>
                    <a:bodyPr/>
                    <a:lstStyle/>
                    <a:p>
                      <a:pPr algn="ctr"/>
                      <a:r>
                        <a:rPr lang="en-US" dirty="0" smtClean="0"/>
                        <a:t>100</a:t>
                      </a:r>
                      <a:endParaRPr lang="en-US" dirty="0"/>
                    </a:p>
                  </a:txBody>
                  <a:tcPr/>
                </a:tc>
                <a:tc>
                  <a:txBody>
                    <a:bodyPr/>
                    <a:lstStyle/>
                    <a:p>
                      <a:pPr algn="ctr"/>
                      <a:r>
                        <a:rPr lang="en-US" dirty="0" smtClean="0"/>
                        <a:t>100</a:t>
                      </a:r>
                      <a:endParaRPr lang="en-US" dirty="0"/>
                    </a:p>
                  </a:txBody>
                  <a:tcPr/>
                </a:tc>
                <a:tc>
                  <a:txBody>
                    <a:bodyPr/>
                    <a:lstStyle/>
                    <a:p>
                      <a:pPr algn="ctr"/>
                      <a:r>
                        <a:rPr lang="en-US" dirty="0" smtClean="0"/>
                        <a:t>100</a:t>
                      </a:r>
                      <a:endParaRPr lang="en-US" dirty="0"/>
                    </a:p>
                  </a:txBody>
                  <a:tcPr/>
                </a:tc>
                <a:tc>
                  <a:txBody>
                    <a:bodyPr/>
                    <a:lstStyle/>
                    <a:p>
                      <a:pPr algn="ctr"/>
                      <a:r>
                        <a:rPr lang="en-US" dirty="0" smtClean="0"/>
                        <a:t>100</a:t>
                      </a:r>
                      <a:endParaRPr lang="en-US" dirty="0"/>
                    </a:p>
                  </a:txBody>
                  <a:tcPr/>
                </a:tc>
                <a:tc>
                  <a:txBody>
                    <a:bodyPr/>
                    <a:lstStyle/>
                    <a:p>
                      <a:pPr algn="ctr"/>
                      <a:r>
                        <a:rPr lang="en-US" dirty="0" smtClean="0"/>
                        <a:t>100</a:t>
                      </a:r>
                      <a:endParaRPr lang="en-US" dirty="0"/>
                    </a:p>
                  </a:txBody>
                  <a:tcPr/>
                </a:tc>
                <a:tc>
                  <a:txBody>
                    <a:bodyPr/>
                    <a:lstStyle/>
                    <a:p>
                      <a:pPr algn="ctr"/>
                      <a:r>
                        <a:rPr lang="en-US" dirty="0" smtClean="0"/>
                        <a:t>100</a:t>
                      </a:r>
                      <a:endParaRPr lang="en-US" dirty="0"/>
                    </a:p>
                  </a:txBody>
                  <a:tcPr/>
                </a:tc>
              </a:tr>
              <a:tr h="370840">
                <a:tc>
                  <a:txBody>
                    <a:bodyPr/>
                    <a:lstStyle/>
                    <a:p>
                      <a:pPr algn="ctr"/>
                      <a:r>
                        <a:rPr lang="en-US" dirty="0" smtClean="0"/>
                        <a:t>150</a:t>
                      </a:r>
                      <a:endParaRPr lang="en-US" dirty="0"/>
                    </a:p>
                  </a:txBody>
                  <a:tcPr/>
                </a:tc>
                <a:tc>
                  <a:txBody>
                    <a:bodyPr/>
                    <a:lstStyle/>
                    <a:p>
                      <a:pPr algn="ctr"/>
                      <a:r>
                        <a:rPr lang="en-US" dirty="0" smtClean="0"/>
                        <a:t>150</a:t>
                      </a:r>
                      <a:endParaRPr lang="en-US" dirty="0"/>
                    </a:p>
                  </a:txBody>
                  <a:tcPr/>
                </a:tc>
                <a:tc>
                  <a:txBody>
                    <a:bodyPr/>
                    <a:lstStyle/>
                    <a:p>
                      <a:pPr algn="ctr"/>
                      <a:r>
                        <a:rPr lang="en-US" dirty="0" smtClean="0"/>
                        <a:t>150</a:t>
                      </a:r>
                      <a:endParaRPr lang="en-US" dirty="0"/>
                    </a:p>
                  </a:txBody>
                  <a:tcPr/>
                </a:tc>
                <a:tc>
                  <a:txBody>
                    <a:bodyPr/>
                    <a:lstStyle/>
                    <a:p>
                      <a:pPr algn="ctr"/>
                      <a:r>
                        <a:rPr lang="en-US" dirty="0" smtClean="0"/>
                        <a:t>150</a:t>
                      </a:r>
                      <a:endParaRPr lang="en-US" dirty="0"/>
                    </a:p>
                  </a:txBody>
                  <a:tcPr/>
                </a:tc>
                <a:tc>
                  <a:txBody>
                    <a:bodyPr/>
                    <a:lstStyle/>
                    <a:p>
                      <a:pPr algn="ctr"/>
                      <a:r>
                        <a:rPr lang="en-US" dirty="0" smtClean="0"/>
                        <a:t>150</a:t>
                      </a:r>
                      <a:endParaRPr lang="en-US" dirty="0"/>
                    </a:p>
                  </a:txBody>
                  <a:tcPr/>
                </a:tc>
                <a:tc>
                  <a:txBody>
                    <a:bodyPr/>
                    <a:lstStyle/>
                    <a:p>
                      <a:pPr algn="ctr"/>
                      <a:r>
                        <a:rPr lang="en-US" dirty="0" smtClean="0"/>
                        <a:t>150</a:t>
                      </a:r>
                      <a:endParaRPr lang="en-US" dirty="0"/>
                    </a:p>
                  </a:txBody>
                  <a:tcPr/>
                </a:tc>
              </a:tr>
              <a:tr h="370840">
                <a:tc>
                  <a:txBody>
                    <a:bodyPr/>
                    <a:lstStyle/>
                    <a:p>
                      <a:pPr algn="ctr"/>
                      <a:r>
                        <a:rPr lang="en-US" dirty="0" smtClean="0"/>
                        <a:t>200</a:t>
                      </a:r>
                      <a:endParaRPr lang="en-US" dirty="0"/>
                    </a:p>
                  </a:txBody>
                  <a:tcPr/>
                </a:tc>
                <a:tc>
                  <a:txBody>
                    <a:bodyPr/>
                    <a:lstStyle/>
                    <a:p>
                      <a:pPr algn="ctr"/>
                      <a:r>
                        <a:rPr lang="en-US" dirty="0" smtClean="0"/>
                        <a:t>200</a:t>
                      </a:r>
                      <a:endParaRPr lang="en-US" dirty="0"/>
                    </a:p>
                  </a:txBody>
                  <a:tcPr/>
                </a:tc>
                <a:tc>
                  <a:txBody>
                    <a:bodyPr/>
                    <a:lstStyle/>
                    <a:p>
                      <a:pPr algn="ctr"/>
                      <a:r>
                        <a:rPr lang="en-US" dirty="0" smtClean="0"/>
                        <a:t>200</a:t>
                      </a:r>
                      <a:endParaRPr lang="en-US" dirty="0"/>
                    </a:p>
                  </a:txBody>
                  <a:tcPr/>
                </a:tc>
                <a:tc>
                  <a:txBody>
                    <a:bodyPr/>
                    <a:lstStyle/>
                    <a:p>
                      <a:pPr algn="ctr"/>
                      <a:r>
                        <a:rPr lang="en-US" dirty="0" smtClean="0"/>
                        <a:t>200</a:t>
                      </a:r>
                      <a:endParaRPr lang="en-US" dirty="0"/>
                    </a:p>
                  </a:txBody>
                  <a:tcPr/>
                </a:tc>
                <a:tc>
                  <a:txBody>
                    <a:bodyPr/>
                    <a:lstStyle/>
                    <a:p>
                      <a:pPr algn="ctr"/>
                      <a:r>
                        <a:rPr lang="en-US" dirty="0" smtClean="0"/>
                        <a:t>200</a:t>
                      </a:r>
                      <a:endParaRPr lang="en-US" dirty="0"/>
                    </a:p>
                  </a:txBody>
                  <a:tcPr/>
                </a:tc>
                <a:tc>
                  <a:txBody>
                    <a:bodyPr/>
                    <a:lstStyle/>
                    <a:p>
                      <a:pPr algn="ctr"/>
                      <a:r>
                        <a:rPr lang="en-US" dirty="0" smtClean="0"/>
                        <a:t>200</a:t>
                      </a:r>
                      <a:endParaRPr lang="en-US" dirty="0"/>
                    </a:p>
                  </a:txBody>
                  <a:tcPr/>
                </a:tc>
              </a:tr>
              <a:tr h="370840">
                <a:tc>
                  <a:txBody>
                    <a:bodyPr/>
                    <a:lstStyle/>
                    <a:p>
                      <a:pPr algn="ctr"/>
                      <a:r>
                        <a:rPr lang="en-US" dirty="0" smtClean="0"/>
                        <a:t>250</a:t>
                      </a:r>
                      <a:endParaRPr lang="en-US" dirty="0"/>
                    </a:p>
                  </a:txBody>
                  <a:tcPr/>
                </a:tc>
                <a:tc>
                  <a:txBody>
                    <a:bodyPr/>
                    <a:lstStyle/>
                    <a:p>
                      <a:pPr algn="ctr"/>
                      <a:r>
                        <a:rPr lang="en-US" dirty="0" smtClean="0"/>
                        <a:t>250</a:t>
                      </a:r>
                      <a:endParaRPr lang="en-US" dirty="0"/>
                    </a:p>
                  </a:txBody>
                  <a:tcPr/>
                </a:tc>
                <a:tc>
                  <a:txBody>
                    <a:bodyPr/>
                    <a:lstStyle/>
                    <a:p>
                      <a:pPr algn="ctr"/>
                      <a:r>
                        <a:rPr lang="en-US" dirty="0" smtClean="0"/>
                        <a:t>250</a:t>
                      </a:r>
                      <a:endParaRPr lang="en-US" dirty="0"/>
                    </a:p>
                  </a:txBody>
                  <a:tcPr/>
                </a:tc>
                <a:tc>
                  <a:txBody>
                    <a:bodyPr/>
                    <a:lstStyle/>
                    <a:p>
                      <a:pPr algn="ctr"/>
                      <a:r>
                        <a:rPr lang="en-US" dirty="0" smtClean="0"/>
                        <a:t>250</a:t>
                      </a:r>
                      <a:endParaRPr lang="en-US" dirty="0"/>
                    </a:p>
                  </a:txBody>
                  <a:tcPr/>
                </a:tc>
                <a:tc>
                  <a:txBody>
                    <a:bodyPr/>
                    <a:lstStyle/>
                    <a:p>
                      <a:pPr algn="ctr"/>
                      <a:r>
                        <a:rPr lang="en-US" dirty="0" smtClean="0"/>
                        <a:t>250</a:t>
                      </a:r>
                      <a:endParaRPr lang="en-US" dirty="0"/>
                    </a:p>
                  </a:txBody>
                  <a:tcPr/>
                </a:tc>
                <a:tc>
                  <a:txBody>
                    <a:bodyPr/>
                    <a:lstStyle/>
                    <a:p>
                      <a:pPr algn="ctr"/>
                      <a:r>
                        <a:rPr lang="en-US" dirty="0" smtClean="0"/>
                        <a:t>250</a:t>
                      </a:r>
                      <a:endParaRPr lang="en-US" dirty="0"/>
                    </a:p>
                  </a:txBody>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The game is played in teams. One team starts the game by choosing a card. The teacher asks the question on the back of the card. The first team to answer the question correctly gets the point value on the card. The card is then removed from the board. If a team answers the question incorrectly, the point value is subtracted from their score. The team that answers correctly chooses the next category and point value.</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131</TotalTime>
  <Words>409</Words>
  <Application>Microsoft Office PowerPoint</Application>
  <PresentationFormat>On-screen Show (4:3)</PresentationFormat>
  <Paragraphs>121</Paragraphs>
  <Slides>16</Slides>
  <Notes>9</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Flow</vt:lpstr>
      <vt:lpstr>Accentuate the Negative</vt:lpstr>
      <vt:lpstr>Slide 2</vt:lpstr>
      <vt:lpstr>Slide 3</vt:lpstr>
      <vt:lpstr>Slide 4</vt:lpstr>
      <vt:lpstr>Slide 5</vt:lpstr>
      <vt:lpstr>Slide 6</vt:lpstr>
      <vt:lpstr>Playing</vt:lpstr>
      <vt:lpstr>  Ms. Bernoski’s math classes often play Math Fever, a game similar to a popular television show. Below each category name are five cards. The front of each card shows a point value. The back of each card has a question related to the category. Cards with higher point values have more difficult questions.</vt:lpstr>
      <vt:lpstr>Slide 9</vt:lpstr>
      <vt:lpstr>Slide 10</vt:lpstr>
      <vt:lpstr>Slide 11</vt:lpstr>
      <vt:lpstr>Slide 12</vt:lpstr>
      <vt:lpstr>Slide 13</vt:lpstr>
      <vt:lpstr>Slide 14</vt:lpstr>
      <vt:lpstr>Slide 15</vt:lpstr>
      <vt:lpstr>Slide 16</vt:lpstr>
    </vt:vector>
  </TitlesOfParts>
  <Company>University of Alabama in Huntsville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Accentuate the Negative</dc:title>
  <dc:creator>Jeanne Simpson</dc:creator>
  <cp:lastModifiedBy>Jeanne Simpson</cp:lastModifiedBy>
  <cp:revision>2</cp:revision>
  <dcterms:created xsi:type="dcterms:W3CDTF">2009-03-27T03:59:31Z</dcterms:created>
  <dcterms:modified xsi:type="dcterms:W3CDTF">2012-04-23T15:30:26Z</dcterms:modified>
</cp:coreProperties>
</file>